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1"/>
  </p:notesMasterIdLst>
  <p:sldIdLst>
    <p:sldId id="256" r:id="rId2"/>
    <p:sldId id="259" r:id="rId3"/>
    <p:sldId id="261" r:id="rId4"/>
    <p:sldId id="260" r:id="rId5"/>
    <p:sldId id="325" r:id="rId6"/>
    <p:sldId id="258" r:id="rId7"/>
    <p:sldId id="297" r:id="rId8"/>
    <p:sldId id="262" r:id="rId9"/>
    <p:sldId id="299" r:id="rId10"/>
    <p:sldId id="298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2" r:id="rId19"/>
    <p:sldId id="317" r:id="rId20"/>
    <p:sldId id="315" r:id="rId21"/>
    <p:sldId id="314" r:id="rId22"/>
    <p:sldId id="308" r:id="rId23"/>
    <p:sldId id="309" r:id="rId24"/>
    <p:sldId id="311" r:id="rId25"/>
    <p:sldId id="316" r:id="rId26"/>
    <p:sldId id="313" r:id="rId27"/>
    <p:sldId id="310" r:id="rId28"/>
    <p:sldId id="322" r:id="rId29"/>
    <p:sldId id="320" r:id="rId30"/>
    <p:sldId id="321" r:id="rId31"/>
    <p:sldId id="324" r:id="rId32"/>
    <p:sldId id="323" r:id="rId33"/>
    <p:sldId id="318" r:id="rId34"/>
    <p:sldId id="319" r:id="rId35"/>
    <p:sldId id="328" r:id="rId36"/>
    <p:sldId id="329" r:id="rId37"/>
    <p:sldId id="327" r:id="rId38"/>
    <p:sldId id="330" r:id="rId39"/>
    <p:sldId id="331" r:id="rId40"/>
    <p:sldId id="332" r:id="rId41"/>
    <p:sldId id="333" r:id="rId42"/>
    <p:sldId id="334" r:id="rId43"/>
    <p:sldId id="337" r:id="rId44"/>
    <p:sldId id="343" r:id="rId45"/>
    <p:sldId id="338" r:id="rId46"/>
    <p:sldId id="340" r:id="rId47"/>
    <p:sldId id="341" r:id="rId48"/>
    <p:sldId id="342" r:id="rId49"/>
    <p:sldId id="326" r:id="rId50"/>
  </p:sldIdLst>
  <p:sldSz cx="9144000" cy="5143500" type="screen16x9"/>
  <p:notesSz cx="6858000" cy="9144000"/>
  <p:embeddedFontLst>
    <p:embeddedFont>
      <p:font typeface="Raleway SemiBold" panose="020B0600000101010101" charset="0"/>
      <p:regular r:id="rId52"/>
      <p:bold r:id="rId53"/>
      <p:italic r:id="rId54"/>
      <p:boldItalic r:id="rId55"/>
    </p:embeddedFont>
    <p:embeddedFont>
      <p:font typeface="Anaheim" panose="020B0600000101010101" charset="0"/>
      <p:regular r:id="rId56"/>
    </p:embeddedFont>
    <p:embeddedFont>
      <p:font typeface="Pretendard" panose="02000503000000020004" pitchFamily="2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Quicksand SemiBold" panose="020B0600000101010101" charset="0"/>
      <p:regular r:id="rId61"/>
      <p:bold r:id="rId62"/>
    </p:embeddedFont>
    <p:embeddedFont>
      <p:font typeface="Quicksand" panose="020B0600000101010101" charset="0"/>
      <p:regular r:id="rId63"/>
      <p:bold r:id="rId64"/>
    </p:embeddedFont>
    <p:embeddedFont>
      <p:font typeface="Nunito Light" panose="020B0600000101010101" charset="0"/>
      <p:regular r:id="rId65"/>
      <p:italic r:id="rId66"/>
    </p:embeddedFont>
    <p:embeddedFont>
      <p:font typeface="Raleway" panose="020B0600000101010101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999EB-8A98-44C1-84BC-7F8016144A58}">
  <a:tblStyle styleId="{48B999EB-8A98-44C1-84BC-7F8016144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5066B8-F870-4130-B8D5-9BBE8790FE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8"/>
  </p:normalViewPr>
  <p:slideViewPr>
    <p:cSldViewPr snapToGrid="0">
      <p:cViewPr varScale="1">
        <p:scale>
          <a:sx n="152" d="100"/>
          <a:sy n="152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80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8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39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2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8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5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87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145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15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4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3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52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629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850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41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64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951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17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076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614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43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191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057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95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942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70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04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01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34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226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719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99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16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266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374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76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505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1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4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ca81d78c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ca81d78c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775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41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975" y="3809675"/>
            <a:ext cx="49161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96514" y="1594500"/>
            <a:ext cx="44544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Quicksand"/>
              <a:buNone/>
              <a:defRPr sz="56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-5400000" flipH="1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720000" y="1976875"/>
            <a:ext cx="3037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2"/>
          </p:nvPr>
        </p:nvSpPr>
        <p:spPr>
          <a:xfrm>
            <a:off x="4638149" y="1976875"/>
            <a:ext cx="3037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720000" y="3637450"/>
            <a:ext cx="3037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"/>
          </p:nvPr>
        </p:nvSpPr>
        <p:spPr>
          <a:xfrm>
            <a:off x="4638149" y="3637450"/>
            <a:ext cx="3037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>
            <a:off x="720000" y="1398900"/>
            <a:ext cx="10506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720000" y="3059550"/>
            <a:ext cx="13308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7"/>
          </p:nvPr>
        </p:nvSpPr>
        <p:spPr>
          <a:xfrm>
            <a:off x="4638149" y="1398900"/>
            <a:ext cx="11574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8"/>
          </p:nvPr>
        </p:nvSpPr>
        <p:spPr>
          <a:xfrm>
            <a:off x="4638149" y="3059550"/>
            <a:ext cx="13308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48500" cy="5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2183550" y="2307517"/>
            <a:ext cx="1350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183550" y="3199250"/>
            <a:ext cx="45264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243875" y="2383026"/>
            <a:ext cx="2505600" cy="17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31200" y="2383026"/>
            <a:ext cx="2505600" cy="17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31200" y="1810110"/>
            <a:ext cx="1398000" cy="485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243875" y="1810710"/>
            <a:ext cx="1114800" cy="484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3668825" y="1844750"/>
            <a:ext cx="4315800" cy="21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720000" y="1405375"/>
            <a:ext cx="2571000" cy="2571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" name="Google Shape;38;p7"/>
          <p:cNvPicPr preferRelativeResize="0"/>
          <p:nvPr/>
        </p:nvPicPr>
        <p:blipFill rotWithShape="1">
          <a:blip r:embed="rId4">
            <a:alphaModFix/>
          </a:blip>
          <a:srcRect l="24986" t="298" r="67754" b="288"/>
          <a:stretch/>
        </p:blipFill>
        <p:spPr>
          <a:xfrm rot="-5400000" flipH="1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-5400000" flipH="1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862675" y="2345075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3526109" y="2345075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6189533" y="2345075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862675" y="3778550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526109" y="3778550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6189533" y="3778550"/>
            <a:ext cx="1316700" cy="484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845725" y="1443425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526100" y="1443425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6189525" y="1443425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854200" y="2883163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 hasCustomPrompt="1"/>
          </p:nvPr>
        </p:nvSpPr>
        <p:spPr>
          <a:xfrm>
            <a:off x="3534575" y="2883163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98000" y="2883163"/>
            <a:ext cx="1316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●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○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■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●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○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■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●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"/>
              <a:buChar char="○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Quicksand"/>
              <a:buChar char="■"/>
              <a:defRPr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5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rdcloud.com/d/Y6QKTjKWbS3FwfZX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720975" y="3809675"/>
            <a:ext cx="4916100" cy="484500"/>
          </a:xfrm>
          <a:prstGeom prst="rect">
            <a:avLst/>
          </a:prstGeom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하이미디어</a:t>
            </a:r>
            <a:r>
              <a:rPr lang="ko-KR" altLang="en-US" sz="1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산대특과정</a:t>
            </a:r>
            <a:r>
              <a:rPr lang="ko-KR" altLang="en-US" sz="1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최종 프로젝트 발표 </a:t>
            </a:r>
            <a:endParaRPr lang="en-US" altLang="ko-KR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720975" y="2101166"/>
            <a:ext cx="4854203" cy="7964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Sixfortypy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65349" y="1288224"/>
            <a:ext cx="3872302" cy="11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>
            <a:off x="720975" y="3183333"/>
            <a:ext cx="4916146" cy="4507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b="0" i="0" dirty="0" err="1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Djnago</a:t>
            </a:r>
            <a:r>
              <a:rPr lang="en-US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7516200" y="3725700"/>
            <a:ext cx="1170600" cy="14178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6140138" y="94032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68"/>
            <a:ext cx="2785534" cy="5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58029" y="7856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설계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스크린샷, 그래픽 소프트웨어, 멀티미디어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DE9F931D-C07C-628F-70F0-99582238AD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57094" y="1149548"/>
            <a:ext cx="9601094" cy="2809208"/>
          </a:xfrm>
          <a:prstGeom prst="rect">
            <a:avLst/>
          </a:prstGeom>
        </p:spPr>
      </p:pic>
      <p:sp>
        <p:nvSpPr>
          <p:cNvPr id="6" name="Google Shape;214;p34">
            <a:hlinkClick r:id="rId4"/>
          </p:cNvPr>
          <p:cNvSpPr txBox="1">
            <a:spLocks/>
          </p:cNvSpPr>
          <p:nvPr/>
        </p:nvSpPr>
        <p:spPr>
          <a:xfrm>
            <a:off x="627301" y="4205872"/>
            <a:ext cx="80456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en-US" dirty="0">
                <a:ln>
                  <a:solidFill>
                    <a:schemeClr val="accent2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https://www.erdcloud.com/d/Y6QKTjKWbS3FwfZXs</a:t>
            </a:r>
            <a:endParaRPr lang="en-US" dirty="0">
              <a:ln>
                <a:solidFill>
                  <a:schemeClr val="accent2"/>
                </a:solidFill>
              </a:ln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4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152801"/>
            <a:ext cx="3349217" cy="1117552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ko-KR" altLang="en-US" b="0" dirty="0" err="1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93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0" y="1476007"/>
            <a:ext cx="5961183" cy="3097301"/>
          </a:xfrm>
          <a:prstGeom prst="rect">
            <a:avLst/>
          </a:prstGeom>
        </p:spPr>
      </p:pic>
      <p:sp>
        <p:nvSpPr>
          <p:cNvPr id="8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6315281" y="1281755"/>
            <a:ext cx="2296633" cy="371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사이트 내 기본적인 데이터들이 담길 모델들을 보여줍니다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트랙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앨범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아티스트 등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가지의 모델로 설정  하여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/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 하였습니다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마지막으로 각각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외래키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관계로 매핑하여 유기적으로 연결을 시켰습니다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(Album – Artist – Song)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12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2" y="1413165"/>
            <a:ext cx="5325455" cy="3028738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6210027" y="1099421"/>
            <a:ext cx="2296633" cy="371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그렇게 설정 시킨 모델을 기반으로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Views.py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데이터베이스를 끌어온 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Templates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어떤 방식으로 표현해줄지 정의해줍니다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음악 리스트를 보여주기 위해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Song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이용한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MusicList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14696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8" y="1459214"/>
            <a:ext cx="5145109" cy="3211462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6098194" y="1619115"/>
            <a:ext cx="2296633" cy="371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마지막으로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View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만든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매핑하기 위한 마지막 작업을 실시한 이후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Django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실행 시키며 만든 결과물들을 확인합니다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9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35" y="1460306"/>
            <a:ext cx="5438775" cy="248602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8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1731379" y="4137002"/>
            <a:ext cx="5807487" cy="86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이러한 유기적인 과정을 토대로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Django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만의 강력한 모듈 지원을 통해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페이지 구축을 어렵지 않게 실시할 수 있었습니다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72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52" y="1498856"/>
            <a:ext cx="5881120" cy="31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60" y="1467523"/>
            <a:ext cx="5958628" cy="3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0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01" y="1498684"/>
            <a:ext cx="5201808" cy="33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4" name="Google Shape;214;p34"/>
          <p:cNvSpPr txBox="1">
            <a:spLocks/>
          </p:cNvSpPr>
          <p:nvPr/>
        </p:nvSpPr>
        <p:spPr>
          <a:xfrm>
            <a:off x="558029" y="1319628"/>
            <a:ext cx="7076024" cy="124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Django All-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Auth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 변경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 찾기 등의 유틸리티 기능들을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번거롭게 직접 구현하는 것이 아니라 편리하게 라이브러리를 끌어온 다음 손쉽게 구현하였습니다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687" r="515"/>
          <a:stretch/>
        </p:blipFill>
        <p:spPr>
          <a:xfrm>
            <a:off x="1764118" y="2565584"/>
            <a:ext cx="5676072" cy="18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1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862675" y="2345075"/>
            <a:ext cx="1316700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개요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2"/>
          </p:nvPr>
        </p:nvSpPr>
        <p:spPr>
          <a:xfrm>
            <a:off x="3526109" y="2345075"/>
            <a:ext cx="1316700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설계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3"/>
          </p:nvPr>
        </p:nvSpPr>
        <p:spPr>
          <a:xfrm>
            <a:off x="6189533" y="2345075"/>
            <a:ext cx="1316700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dirty="0">
              <a:solidFill>
                <a:schemeClr val="l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4"/>
          </p:nvPr>
        </p:nvSpPr>
        <p:spPr>
          <a:xfrm>
            <a:off x="862674" y="3778550"/>
            <a:ext cx="1423325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데이터분석</a:t>
            </a:r>
            <a:endParaRPr dirty="0">
              <a:solidFill>
                <a:schemeClr val="l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5"/>
          </p:nvPr>
        </p:nvSpPr>
        <p:spPr>
          <a:xfrm>
            <a:off x="3526109" y="3778550"/>
            <a:ext cx="1316700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후기</a:t>
            </a:r>
            <a:endParaRPr dirty="0">
              <a:solidFill>
                <a:schemeClr val="l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6"/>
          </p:nvPr>
        </p:nvSpPr>
        <p:spPr>
          <a:xfrm>
            <a:off x="6189533" y="3778550"/>
            <a:ext cx="1316700" cy="484500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Q&amp;A</a:t>
            </a:r>
            <a:endParaRPr dirty="0">
              <a:solidFill>
                <a:schemeClr val="l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l="24986" t="298" r="67754" b="288"/>
          <a:stretch/>
        </p:blipFill>
        <p:spPr>
          <a:xfrm rot="5400000">
            <a:off x="4472124" y="-4472124"/>
            <a:ext cx="19975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862675" y="1766500"/>
            <a:ext cx="617774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01.</a:t>
            </a:r>
          </a:p>
        </p:txBody>
      </p:sp>
      <p:sp>
        <p:nvSpPr>
          <p:cNvPr id="188" name="Google Shape;188;p31"/>
          <p:cNvSpPr/>
          <p:nvPr/>
        </p:nvSpPr>
        <p:spPr>
          <a:xfrm>
            <a:off x="3526109" y="1766500"/>
            <a:ext cx="727177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02.</a:t>
            </a:r>
          </a:p>
        </p:txBody>
      </p:sp>
      <p:sp>
        <p:nvSpPr>
          <p:cNvPr id="189" name="Google Shape;189;p31"/>
          <p:cNvSpPr/>
          <p:nvPr/>
        </p:nvSpPr>
        <p:spPr>
          <a:xfrm>
            <a:off x="6189533" y="1766500"/>
            <a:ext cx="709340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03.</a:t>
            </a:r>
          </a:p>
        </p:txBody>
      </p:sp>
      <p:sp>
        <p:nvSpPr>
          <p:cNvPr id="190" name="Google Shape;190;p31"/>
          <p:cNvSpPr/>
          <p:nvPr/>
        </p:nvSpPr>
        <p:spPr>
          <a:xfrm>
            <a:off x="862675" y="3200463"/>
            <a:ext cx="711124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04.</a:t>
            </a:r>
          </a:p>
        </p:txBody>
      </p:sp>
      <p:sp>
        <p:nvSpPr>
          <p:cNvPr id="191" name="Google Shape;191;p31"/>
          <p:cNvSpPr/>
          <p:nvPr/>
        </p:nvSpPr>
        <p:spPr>
          <a:xfrm>
            <a:off x="3526109" y="3200463"/>
            <a:ext cx="706962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05.</a:t>
            </a:r>
          </a:p>
        </p:txBody>
      </p:sp>
      <p:sp>
        <p:nvSpPr>
          <p:cNvPr id="192" name="Google Shape;192;p31"/>
          <p:cNvSpPr/>
          <p:nvPr/>
        </p:nvSpPr>
        <p:spPr>
          <a:xfrm>
            <a:off x="6189533" y="3200463"/>
            <a:ext cx="717664" cy="4346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1809064"/>
            <a:ext cx="3969089" cy="3118170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474902" y="1251802"/>
            <a:ext cx="5070704" cy="45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및 인증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80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54" y="1480144"/>
            <a:ext cx="2855615" cy="35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77" y="1879289"/>
            <a:ext cx="6001983" cy="22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5" y="1754292"/>
            <a:ext cx="7777944" cy="28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5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94" y="1413165"/>
            <a:ext cx="6242392" cy="33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10" y="1565664"/>
            <a:ext cx="3464124" cy="30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0" y="1743279"/>
            <a:ext cx="4190348" cy="2994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33" y="1743279"/>
            <a:ext cx="4269603" cy="1431152"/>
          </a:xfrm>
          <a:prstGeom prst="rect">
            <a:avLst/>
          </a:prstGeom>
        </p:spPr>
      </p:pic>
      <p:sp>
        <p:nvSpPr>
          <p:cNvPr id="6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474902" y="1251802"/>
            <a:ext cx="5070704" cy="45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메인기능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추천시스템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4729533" y="3529031"/>
            <a:ext cx="4177644" cy="149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Artist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내에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genres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기준으로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TF-IDF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벡터라이즈화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시키고 코사인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유사도를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사용하여 계산한 후 결과 내용을 정렬 하여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추천 아티스트들을 보여줍니다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03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58" y="1413165"/>
            <a:ext cx="5461235" cy="34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2" y="1295351"/>
            <a:ext cx="5514089" cy="2072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2" y="3367553"/>
            <a:ext cx="5514089" cy="1693709"/>
          </a:xfrm>
          <a:prstGeom prst="rect">
            <a:avLst/>
          </a:prstGeom>
        </p:spPr>
      </p:pic>
      <p:sp>
        <p:nvSpPr>
          <p:cNvPr id="6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6110214" y="2062371"/>
            <a:ext cx="2908797" cy="299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활용하여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페이지별로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데이터에 담긴 내용을 토대로 추천 시스템을 구현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앨범 디테일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아티스트 디테일 페이지 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947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0" y="1743280"/>
            <a:ext cx="5141864" cy="2560438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201941" y="1251802"/>
            <a:ext cx="3392202" cy="54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인증 관리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5364394" y="552616"/>
            <a:ext cx="3779606" cy="451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en-US" altLang="ko-KR" sz="1600" b="1" dirty="0" err="1"/>
              <a:t>LoginAndVerificationRequiredMixin</a:t>
            </a:r>
            <a:endParaRPr lang="en-US" altLang="ko-KR" sz="1600" b="1" dirty="0"/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로그인되어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있고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그들의 이메일이 인증되었는지 확인합니다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만약 사용자가 로그인하지 않았다면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페이지로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리디렉션됩니다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로그인은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되었지만 이메일 인증이 완료되지 않았다면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리디렉션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confirmation_required_redirect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실행되어 사용자를 적절한 페이지로 안내합니다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1" dirty="0" err="1"/>
              <a:t>LoginAndOwnershipRequiredMixin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로그인되어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있는지와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더불어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요청된 자원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게시물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등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소유자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'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인지를 확인합니다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클래스는 주로 사용자가 자신의 정보나 컨텐츠에만 접근할 수 있도록 제한하는 데 사용됩니다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5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4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297135"/>
            <a:ext cx="1833319" cy="973217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ko-KR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개요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01.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60" y="1413165"/>
            <a:ext cx="6258893" cy="1866368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1893448" y="4106395"/>
            <a:ext cx="7165032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 추천 시스템은 회원 고유 전용 시스템이기 때문에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다른 회원이 비정상적인 접근을 막기 위해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error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핸들링 페이지 제작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60" y="3336995"/>
            <a:ext cx="6309080" cy="7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4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474902" y="1251802"/>
            <a:ext cx="5070704" cy="45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기능 및 데이터 파이프라인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82" y="1772319"/>
            <a:ext cx="6256293" cy="1806340"/>
          </a:xfrm>
          <a:prstGeom prst="rect">
            <a:avLst/>
          </a:prstGeom>
        </p:spPr>
      </p:pic>
      <p:sp>
        <p:nvSpPr>
          <p:cNvPr id="8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1006498" y="3799667"/>
            <a:ext cx="7802003" cy="89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기능을 구현하면서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가수명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곡명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트랙명을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구체적으로 작성하여 검색하면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Spotify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알아서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필터링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하며 원하는 아티스트의 곡이나 앨범을 검색 할 수 있게 구현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48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53" y="1564833"/>
            <a:ext cx="5586020" cy="31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6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99" y="1493299"/>
            <a:ext cx="5431603" cy="33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8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4" y="1413165"/>
            <a:ext cx="4609894" cy="32293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55" y="1413165"/>
            <a:ext cx="4172237" cy="21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29" y="1559085"/>
            <a:ext cx="5642962" cy="3210268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6341595" y="1907741"/>
            <a:ext cx="2723464" cy="20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받아온 데이터를 지속적으로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교차검증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하며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(DB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안에 있는지 없는지 확인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만약 있다면 중복 저장시키지 않고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없다면 새로운 데이터를 자동으로 저장시킬 수 있게 구현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149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ko-KR" altLang="en-US" sz="25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구현기능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2005062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3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 err="1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기능소개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78" y="1487670"/>
            <a:ext cx="6728142" cy="2569819"/>
          </a:xfrm>
          <a:prstGeom prst="rect">
            <a:avLst/>
          </a:prstGeom>
        </p:spPr>
      </p:pic>
      <p:sp>
        <p:nvSpPr>
          <p:cNvPr id="5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927946" y="4131994"/>
            <a:ext cx="8733166" cy="81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데이터를 주입하는 것이 아닌 검색 한번으로 자동으로 데이터를 적재 하며 변형시키고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 그에 따른 서비스 데이터 활용을 위한 데이터 로드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추천시스템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구현한 것이 이번 프로젝트의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내용 중 하나입니다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15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297135"/>
            <a:ext cx="3609246" cy="973217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ko-KR" altLang="en-US"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데이터분석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8" y="319554"/>
            <a:ext cx="2218063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분석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28" y="1413165"/>
            <a:ext cx="6658187" cy="35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8" y="319554"/>
            <a:ext cx="2218063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분석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2" y="1467352"/>
            <a:ext cx="6466280" cy="29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5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507348" y="872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3600" dirty="0">
              <a:solidFill>
                <a:srgbClr val="666666"/>
              </a:solidFill>
              <a:latin typeface="Times New Roman" panose="02020603050405020304" pitchFamily="18" charset="0"/>
              <a:ea typeface="Quicksand SemiBold"/>
              <a:cs typeface="Times New Roman" panose="02020603050405020304" pitchFamily="18" charset="0"/>
              <a:sym typeface="Quicksand SemiBold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4572000" y="1800297"/>
            <a:ext cx="4315800" cy="21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Spotify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API</a:t>
            </a:r>
            <a:r>
              <a:rPr lang="ko-KR" altLang="en-US" sz="12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활용 하여 데이터를 즉시 저장 가능하게 하는 웹 서비스 구현을 기획</a:t>
            </a:r>
            <a:endParaRPr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검색을 통한 데이터 요청 및 적재</a:t>
            </a:r>
            <a:r>
              <a:rPr lang="en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endParaRPr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검색 결과를 </a:t>
            </a:r>
            <a:r>
              <a:rPr lang="ko-KR" altLang="en-US" sz="12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바탕으로한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맞춤 추천 서비스</a:t>
            </a:r>
            <a:endParaRPr lang="en"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검색 횟수가 많아질수록 넓어지는 카테고리 추천</a:t>
            </a:r>
            <a:endParaRPr lang="en-US" altLang="ko-KR"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-US"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적재</a:t>
            </a:r>
            <a:r>
              <a:rPr lang="en-US" altLang="ko-KR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데이터 변환</a:t>
            </a:r>
            <a:r>
              <a:rPr lang="en-US" altLang="ko-KR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데이터 추출 기능을 한번에 </a:t>
            </a:r>
            <a:r>
              <a:rPr lang="ko-KR" altLang="en-US" sz="12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구현시키며</a:t>
            </a:r>
            <a:r>
              <a:rPr lang="ko-KR" altLang="en-US" sz="12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수집한 데이터를 바탕으로 분석과 모델링 구축을 병행</a:t>
            </a:r>
            <a:endParaRPr sz="12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그래픽, 그래픽 디자인, 폰트, 로고이(가) 표시된 사진&#10;&#10;자동 생성된 설명">
            <a:extLst>
              <a:ext uri="{FF2B5EF4-FFF2-40B4-BE49-F238E27FC236}">
                <a16:creationId xmlns:a16="http://schemas.microsoft.com/office/drawing/2014/main" id="{6742D025-8926-4A8C-2ACE-5E44DDB05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3895" t="25373" r="15308" b="24200"/>
          <a:stretch/>
        </p:blipFill>
        <p:spPr>
          <a:xfrm>
            <a:off x="-159343" y="1800297"/>
            <a:ext cx="4987543" cy="2131500"/>
          </a:xfrm>
          <a:prstGeom prst="rect">
            <a:avLst/>
          </a:prstGeom>
        </p:spPr>
      </p:pic>
      <p:sp>
        <p:nvSpPr>
          <p:cNvPr id="6" name="Google Shape;187;p31">
            <a:extLst>
              <a:ext uri="{FF2B5EF4-FFF2-40B4-BE49-F238E27FC236}">
                <a16:creationId xmlns:a16="http://schemas.microsoft.com/office/drawing/2014/main" id="{EB84C4F6-305E-97E5-DF17-066B53103817}"/>
              </a:ext>
            </a:extLst>
          </p:cNvPr>
          <p:cNvSpPr/>
          <p:nvPr/>
        </p:nvSpPr>
        <p:spPr>
          <a:xfrm>
            <a:off x="599371" y="401263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01.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개요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 결과 해석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8" y="319554"/>
            <a:ext cx="2218063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분석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Google Shape;198;p32">
            <a:extLst>
              <a:ext uri="{FF2B5EF4-FFF2-40B4-BE49-F238E27FC236}">
                <a16:creationId xmlns:a16="http://schemas.microsoft.com/office/drawing/2014/main" id="{BE661E29-A8E8-1DA2-0EBB-9C51D4E428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902" y="1756754"/>
            <a:ext cx="6779338" cy="21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Sklearn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Decision, Linear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model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테스트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설명력은 둘 다 무의미한 수치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결과를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boolean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바꾸어서 실험해도 마찬가지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199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 결과 해석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8" y="319554"/>
            <a:ext cx="2218063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분석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" name="Google Shape;198;p32">
            <a:extLst>
              <a:ext uri="{FF2B5EF4-FFF2-40B4-BE49-F238E27FC236}">
                <a16:creationId xmlns:a16="http://schemas.microsoft.com/office/drawing/2014/main" id="{EFBB1B3C-6256-1DF8-8974-8180CA85D9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902" y="1756754"/>
            <a:ext cx="6779338" cy="21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결과의 부진 원인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아티스트의 유명도를 따라가는 경향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같은 아티스트의 곡들 조차도 다양하게 가지는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Audio Features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지나치게 많은 곡들 중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유명한 곡은 매우 한정적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0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74902" y="785678"/>
            <a:ext cx="4485026" cy="627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데이터분석 결과 개선 방안</a:t>
            </a:r>
            <a:endParaRPr sz="2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8" y="319554"/>
            <a:ext cx="2218063" cy="46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데이터 분석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D7E3F1DA-61DB-7FBF-B906-B95F3C62B7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902" y="1756754"/>
            <a:ext cx="6779338" cy="21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방안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 아티스트의 곡들을 비교하여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사람들의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특정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아티스트 장르 선호 여부 파악하기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 장르의 아티스트를 위와 같이 비교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Popularity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Artist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Track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합쳐서 좀 더 변수를 늘리거나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기간별로 곡을 분배해서 재 분석하기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825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297135"/>
            <a:ext cx="1833319" cy="973217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ko-KR" altLang="en-US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후기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327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403716" y="292358"/>
            <a:ext cx="2645661" cy="591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5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후기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,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및 아쉬운 점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sp>
        <p:nvSpPr>
          <p:cNvPr id="16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44890" y="1700230"/>
            <a:ext cx="5178631" cy="3036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JavaScript 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및 </a:t>
            </a: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jQuery 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에서 구현할 수 있는 비동기 통신을 구현하지 못한 점</a:t>
            </a: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페이지 부드럽게 넘기는 등</a:t>
            </a: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8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아티스트 장르만 수집이 완료 되었는데 </a:t>
            </a:r>
            <a:r>
              <a:rPr lang="ko-KR" altLang="en-US" sz="18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디테일한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장르를 수집하지 못하여 추천 시스템 구현의 어려움</a:t>
            </a: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</a:t>
            </a:r>
            <a:r>
              <a:rPr lang="ko-KR" altLang="en-US" sz="18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디테일한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장르를 기반으로 편성하지 못하였음</a:t>
            </a:r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)</a:t>
            </a:r>
            <a:b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endParaRPr lang="en-US" altLang="ko-KR" sz="18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검색 중 일정 글자수가 넘었을 시 생기는 </a:t>
            </a:r>
            <a:r>
              <a:rPr lang="ko-KR" altLang="en-US" sz="18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에러핸들링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8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대처법이</a:t>
            </a:r>
            <a:r>
              <a:rPr lang="ko-KR" altLang="en-US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미흡</a:t>
            </a:r>
            <a:endParaRPr sz="18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7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-136509" y="1011106"/>
            <a:ext cx="2391052" cy="68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ko-KR" altLang="en-US" sz="2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아쉬운점</a:t>
            </a:r>
            <a:endParaRPr sz="2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667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C0EB68F2-2D99-F93B-EF70-A3E3AF01BC22}"/>
              </a:ext>
            </a:extLst>
          </p:cNvPr>
          <p:cNvSpPr/>
          <p:nvPr/>
        </p:nvSpPr>
        <p:spPr>
          <a:xfrm>
            <a:off x="502912" y="1385020"/>
            <a:ext cx="2970492" cy="295015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403716" y="292358"/>
            <a:ext cx="2645661" cy="591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5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후기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,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및 아쉬운 점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sp>
        <p:nvSpPr>
          <p:cNvPr id="16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675919" y="1903430"/>
            <a:ext cx="5178631" cy="3036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Spotify API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활용한 데이터 수집은 현업에서 실제 데이터를 가공하고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다루어보는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중요한 경험이었습니다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 </a:t>
            </a:r>
          </a:p>
          <a:p>
            <a:pPr marL="0" lvl="0" indent="0"/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API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통해 데이터를 수집하고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그것을 원하는 형태로 가공하는 과정에서 데이터 엔지니어링에 대한 깊은 이해를 얻을 수 있었습니다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 </a:t>
            </a:r>
          </a:p>
          <a:p>
            <a:pPr marL="0" lvl="0" indent="0"/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특히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실무에서 사용되는 데이터를 다뤄보면서 현장에서의 경험을 쌓을 수 있는 좋은 기회였습니다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 </a:t>
            </a:r>
          </a:p>
          <a:p>
            <a:pPr marL="0" lvl="0" indent="0"/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동료들과의 협업과 문제 해결 능력도 함께 향상되었고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앞으로의 프로젝트에서도 이러한 역량을 적극적으로 발휘하여 높은 품질의 결과물을 만들어내고 싶습니다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7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049377" y="1214306"/>
            <a:ext cx="2391052" cy="68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ko-KR" altLang="en-US" sz="2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강귀권</a:t>
            </a:r>
            <a:endParaRPr sz="2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328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C0EB68F2-2D99-F93B-EF70-A3E3AF01BC22}"/>
              </a:ext>
            </a:extLst>
          </p:cNvPr>
          <p:cNvSpPr/>
          <p:nvPr/>
        </p:nvSpPr>
        <p:spPr>
          <a:xfrm>
            <a:off x="502912" y="1385020"/>
            <a:ext cx="2970492" cy="295015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403716" y="292358"/>
            <a:ext cx="2645661" cy="591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5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후기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,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및 아쉬운 점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sp>
        <p:nvSpPr>
          <p:cNvPr id="16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675919" y="1903430"/>
            <a:ext cx="5178631" cy="3036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이것으로 과정이 끝이라고 생각하니 감회가 남달랐습니다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  <a:p>
            <a:pPr marL="0" lvl="0" indent="0"/>
            <a:endParaRPr 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과정에서 배운 모든 걸 활용해볼 수 있는 프로젝트여서 더욱 의미가 있었던 것 같습니다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  <a:p>
            <a:pPr marL="0" lvl="0" indent="0"/>
            <a:endParaRPr 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API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실제로 활용하는 로직을 직접 설계하며 더욱 깊은 이해를 할 수 있었습니다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7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049377" y="1283052"/>
            <a:ext cx="2391052" cy="68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ko-KR" altLang="en-US" sz="2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박준영</a:t>
            </a:r>
            <a:endParaRPr sz="2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97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C0EB68F2-2D99-F93B-EF70-A3E3AF01BC22}"/>
              </a:ext>
            </a:extLst>
          </p:cNvPr>
          <p:cNvSpPr/>
          <p:nvPr/>
        </p:nvSpPr>
        <p:spPr>
          <a:xfrm>
            <a:off x="502912" y="1385020"/>
            <a:ext cx="2970492" cy="295015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403716" y="292358"/>
            <a:ext cx="2645661" cy="591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5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후기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,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및 아쉬운 점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sp>
        <p:nvSpPr>
          <p:cNvPr id="16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610605" y="1910687"/>
            <a:ext cx="5264881" cy="223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프로젝트이다 보니 내가 맡고 싶었던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백엔드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업무를 하기보다는 내가 잘할 수 있는 프론트 업무를 선택하게 되었다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 </a:t>
            </a:r>
          </a:p>
          <a:p>
            <a:pPr marL="0" lvl="0" indent="0"/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 팀이 새로 결성되기까지 많은 우여곡절이 있었는데 거기서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느낀점은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팀 협업이 잘 되려면 서로간의 소통과 책임감이 정말 중요하다고 생각했다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  <a:p>
            <a:pPr marL="0" lvl="0" indent="0"/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lvl="0" indent="0"/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이번 팀 프로젝트에서 모두가 책임감 있게 맡은 부분을 잘해주어서 빠른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시간내에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완성할 수 있었던 것 같고 조금 아쉬운 부분은 데이터 수집과 분석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백엔드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서버 구축도 해보고 싶었는데 시간상 구현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못해본게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아쉬웠다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 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7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2986491" y="1221563"/>
            <a:ext cx="2391052" cy="68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ko-KR" altLang="en-US" sz="2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최련정</a:t>
            </a:r>
            <a:endParaRPr sz="2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2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403716" y="292358"/>
            <a:ext cx="2645661" cy="591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5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후기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,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Quicksand"/>
              </a:rPr>
              <a:t>및 아쉬운 점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Quicksand"/>
            </a:endParaRPr>
          </a:p>
        </p:txBody>
      </p:sp>
      <p:sp>
        <p:nvSpPr>
          <p:cNvPr id="16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3675919" y="1903430"/>
            <a:ext cx="5178631" cy="3036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귀찮으니까 그냥 라이브로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얘기하겠음ㅋ</a:t>
            </a:r>
            <a:endParaRPr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7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2998577" y="1223926"/>
            <a:ext cx="2391052" cy="68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ko-KR" altLang="en-US" sz="2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황의철</a:t>
            </a:r>
            <a:endParaRPr sz="2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EB68F2-2D99-F93B-EF70-A3E3AF01BC22}"/>
              </a:ext>
            </a:extLst>
          </p:cNvPr>
          <p:cNvSpPr/>
          <p:nvPr/>
        </p:nvSpPr>
        <p:spPr>
          <a:xfrm>
            <a:off x="461551" y="1214306"/>
            <a:ext cx="3010596" cy="295015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26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297135"/>
            <a:ext cx="1833319" cy="973217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Q&amp;A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6</a:t>
            </a: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6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7;p31">
            <a:extLst>
              <a:ext uri="{FF2B5EF4-FFF2-40B4-BE49-F238E27FC236}">
                <a16:creationId xmlns:a16="http://schemas.microsoft.com/office/drawing/2014/main" id="{EB84C4F6-305E-97E5-DF17-066B53103817}"/>
              </a:ext>
            </a:extLst>
          </p:cNvPr>
          <p:cNvSpPr/>
          <p:nvPr/>
        </p:nvSpPr>
        <p:spPr>
          <a:xfrm>
            <a:off x="599371" y="401263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2CEEDE-F0A7-EFA2-C405-0BB8520C61E9}"/>
              </a:ext>
            </a:extLst>
          </p:cNvPr>
          <p:cNvGrpSpPr/>
          <p:nvPr/>
        </p:nvGrpSpPr>
        <p:grpSpPr>
          <a:xfrm>
            <a:off x="889824" y="1454416"/>
            <a:ext cx="1528607" cy="3216494"/>
            <a:chOff x="1213115" y="1782553"/>
            <a:chExt cx="2313709" cy="51897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2C8238-87D3-520E-DC3A-C947AE56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9" r="14059"/>
            <a:stretch/>
          </p:blipFill>
          <p:spPr>
            <a:xfrm>
              <a:off x="1594449" y="1782553"/>
              <a:ext cx="1551041" cy="2157740"/>
            </a:xfrm>
            <a:custGeom>
              <a:avLst/>
              <a:gdLst>
                <a:gd name="connsiteX0" fmla="*/ 0 w 1063864"/>
                <a:gd name="connsiteY0" fmla="*/ 0 h 1480001"/>
                <a:gd name="connsiteX1" fmla="*/ 1063864 w 1063864"/>
                <a:gd name="connsiteY1" fmla="*/ 0 h 1480001"/>
                <a:gd name="connsiteX2" fmla="*/ 1063864 w 1063864"/>
                <a:gd name="connsiteY2" fmla="*/ 1480001 h 1480001"/>
                <a:gd name="connsiteX3" fmla="*/ 0 w 1063864"/>
                <a:gd name="connsiteY3" fmla="*/ 1480001 h 148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864" h="1480001">
                  <a:moveTo>
                    <a:pt x="0" y="0"/>
                  </a:moveTo>
                  <a:lnTo>
                    <a:pt x="1063864" y="0"/>
                  </a:lnTo>
                  <a:lnTo>
                    <a:pt x="1063864" y="1480001"/>
                  </a:lnTo>
                  <a:lnTo>
                    <a:pt x="0" y="1480001"/>
                  </a:lnTo>
                  <a:close/>
                </a:path>
              </a:pathLst>
            </a:custGeom>
            <a:ln w="25400">
              <a:solidFill>
                <a:srgbClr val="CD0F41"/>
              </a:solidFill>
            </a:ln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AAEE86E-B2AC-D75B-A4C9-7B95D42EE726}"/>
                </a:ext>
              </a:extLst>
            </p:cNvPr>
            <p:cNvGrpSpPr/>
            <p:nvPr/>
          </p:nvGrpSpPr>
          <p:grpSpPr>
            <a:xfrm>
              <a:off x="1213115" y="4132730"/>
              <a:ext cx="2313709" cy="2839537"/>
              <a:chOff x="1213115" y="4132730"/>
              <a:chExt cx="2313709" cy="283953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AED34-1AFF-D99E-2D83-81FC75A0B8F2}"/>
                  </a:ext>
                </a:extLst>
              </p:cNvPr>
              <p:cNvSpPr txBox="1"/>
              <p:nvPr/>
            </p:nvSpPr>
            <p:spPr>
              <a:xfrm>
                <a:off x="1213115" y="4499259"/>
                <a:ext cx="2313709" cy="2473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30000"/>
                  </a:lnSpc>
                  <a:defRPr sz="1400" kern="10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lvl1pPr>
              </a:lstStyle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팀장 </a:t>
                </a:r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담당 업무 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: DB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설계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컨테이너 배포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&amp;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관리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에러핸들링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관리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클라우드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배포 및 관리 </a:t>
                </a:r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E0470-8B87-BC21-071F-2A59C6CBD074}"/>
                  </a:ext>
                </a:extLst>
              </p:cNvPr>
              <p:cNvSpPr txBox="1"/>
              <p:nvPr/>
            </p:nvSpPr>
            <p:spPr>
              <a:xfrm>
                <a:off x="1594448" y="4132730"/>
                <a:ext cx="1551041" cy="546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lvl1pPr>
              </a:lstStyle>
              <a:p>
                <a:pPr algn="ctr"/>
                <a:r>
                  <a:rPr lang="ko-KR" altLang="en-US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황의철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973067-0FF3-4C9F-C661-21A1C85B4118}"/>
              </a:ext>
            </a:extLst>
          </p:cNvPr>
          <p:cNvGrpSpPr/>
          <p:nvPr/>
        </p:nvGrpSpPr>
        <p:grpSpPr>
          <a:xfrm>
            <a:off x="2805891" y="1457078"/>
            <a:ext cx="1528607" cy="3453896"/>
            <a:chOff x="3880899" y="1786849"/>
            <a:chExt cx="2313709" cy="55727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AFE3529-E41C-8D17-985D-553768A2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703" y="1786849"/>
              <a:ext cx="1512099" cy="2149149"/>
            </a:xfrm>
            <a:prstGeom prst="rect">
              <a:avLst/>
            </a:prstGeom>
            <a:ln w="25400">
              <a:solidFill>
                <a:srgbClr val="CD0F4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F960A3-BD91-613D-D4BE-BFAB67FCBD5F}"/>
                </a:ext>
              </a:extLst>
            </p:cNvPr>
            <p:cNvGrpSpPr/>
            <p:nvPr/>
          </p:nvGrpSpPr>
          <p:grpSpPr>
            <a:xfrm>
              <a:off x="3880899" y="4132730"/>
              <a:ext cx="2313709" cy="3226874"/>
              <a:chOff x="1213115" y="4132730"/>
              <a:chExt cx="2313709" cy="32268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957584-D7FE-F6D4-BA17-6F122560B57A}"/>
                  </a:ext>
                </a:extLst>
              </p:cNvPr>
              <p:cNvSpPr txBox="1"/>
              <p:nvPr/>
            </p:nvSpPr>
            <p:spPr>
              <a:xfrm>
                <a:off x="1213115" y="4499257"/>
                <a:ext cx="2313709" cy="286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30000"/>
                  </a:lnSpc>
                  <a:defRPr sz="1400" kern="10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lvl1pPr>
              </a:lstStyle>
              <a:p>
                <a:pPr algn="ctr"/>
                <a:r>
                  <a:rPr lang="ko-KR" altLang="en-US" sz="1200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부팀장</a:t>
                </a:r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담당 업무 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데이터분석 총괄 </a:t>
                </a:r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DB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연결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주입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분석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  <a:r>
                  <a:rPr lang="ko-KR" altLang="en-US" sz="1200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머신러닝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모델링 설계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</a:t>
                </a:r>
                <a:endParaRPr lang="ko-KR" altLang="en-US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CB36C2-B2CC-0C27-F704-37B2B283E0E2}"/>
                  </a:ext>
                </a:extLst>
              </p:cNvPr>
              <p:cNvSpPr txBox="1"/>
              <p:nvPr/>
            </p:nvSpPr>
            <p:spPr>
              <a:xfrm>
                <a:off x="1594448" y="4132730"/>
                <a:ext cx="1551041" cy="546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lvl1pPr>
              </a:lstStyle>
              <a:p>
                <a:pPr algn="ctr"/>
                <a:r>
                  <a:rPr lang="ko-KR" altLang="en-US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박준영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FF81A9-C2FC-96BE-915D-84FA61B15269}"/>
              </a:ext>
            </a:extLst>
          </p:cNvPr>
          <p:cNvGrpSpPr/>
          <p:nvPr/>
        </p:nvGrpSpPr>
        <p:grpSpPr>
          <a:xfrm>
            <a:off x="4982386" y="1454416"/>
            <a:ext cx="1528607" cy="3461693"/>
            <a:chOff x="6548683" y="1774269"/>
            <a:chExt cx="2313709" cy="558533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80DE24-2D72-CD13-5D5C-08C369A7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637" y="1774269"/>
              <a:ext cx="1529799" cy="2174308"/>
            </a:xfrm>
            <a:prstGeom prst="rect">
              <a:avLst/>
            </a:prstGeom>
            <a:ln w="25400">
              <a:solidFill>
                <a:srgbClr val="CD0F4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1AEB20D-9F02-90B2-5485-BC7510B99B51}"/>
                </a:ext>
              </a:extLst>
            </p:cNvPr>
            <p:cNvGrpSpPr/>
            <p:nvPr/>
          </p:nvGrpSpPr>
          <p:grpSpPr>
            <a:xfrm>
              <a:off x="6548683" y="4132730"/>
              <a:ext cx="2313709" cy="3226875"/>
              <a:chOff x="1213115" y="4132730"/>
              <a:chExt cx="2313709" cy="322687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38829F-02B0-D8C8-AAB3-8CABA19C5FE9}"/>
                  </a:ext>
                </a:extLst>
              </p:cNvPr>
              <p:cNvSpPr txBox="1"/>
              <p:nvPr/>
            </p:nvSpPr>
            <p:spPr>
              <a:xfrm>
                <a:off x="1213115" y="4499257"/>
                <a:ext cx="2313709" cy="2860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30000"/>
                  </a:lnSpc>
                  <a:defRPr sz="1400" kern="10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lvl1pPr>
              </a:lstStyle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담당 업무 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프론트 </a:t>
                </a:r>
                <a:r>
                  <a:rPr lang="ko-KR" altLang="en-US" sz="1200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엔드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총괄</a:t>
                </a:r>
                <a:endParaRPr lang="en-US" altLang="ko-KR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DB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연결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주입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CSS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관리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 HTML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페이지 관리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슬라이드 이미지 관리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 </a:t>
                </a: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부트스트랩 관리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CF38B-086E-C904-D588-530A8760F019}"/>
                  </a:ext>
                </a:extLst>
              </p:cNvPr>
              <p:cNvSpPr txBox="1"/>
              <p:nvPr/>
            </p:nvSpPr>
            <p:spPr>
              <a:xfrm>
                <a:off x="1594448" y="4132730"/>
                <a:ext cx="1551041" cy="546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lvl1pPr>
              </a:lstStyle>
              <a:p>
                <a:pPr algn="ctr"/>
                <a:r>
                  <a:rPr lang="ko-KR" altLang="en-US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최련정</a:t>
                </a:r>
                <a:endParaRPr lang="ko-KR" altLang="en-US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5193BF-4EE5-1F19-A206-DD6127709E4D}"/>
              </a:ext>
            </a:extLst>
          </p:cNvPr>
          <p:cNvGrpSpPr/>
          <p:nvPr/>
        </p:nvGrpSpPr>
        <p:grpSpPr>
          <a:xfrm>
            <a:off x="7055365" y="1469459"/>
            <a:ext cx="1528607" cy="3206584"/>
            <a:chOff x="9216467" y="1798540"/>
            <a:chExt cx="2313709" cy="51737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7D49439-80EB-C64D-1094-C27E6E0E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800" y="1798540"/>
              <a:ext cx="1551041" cy="2125765"/>
            </a:xfrm>
            <a:prstGeom prst="rect">
              <a:avLst/>
            </a:prstGeom>
            <a:ln w="25400">
              <a:solidFill>
                <a:srgbClr val="CD0F41"/>
              </a:solidFill>
            </a:ln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1851BD3-516C-B70C-894F-E3847CBDAD54}"/>
                </a:ext>
              </a:extLst>
            </p:cNvPr>
            <p:cNvGrpSpPr/>
            <p:nvPr/>
          </p:nvGrpSpPr>
          <p:grpSpPr>
            <a:xfrm>
              <a:off x="9216467" y="4132730"/>
              <a:ext cx="2313709" cy="2839535"/>
              <a:chOff x="1213115" y="4132730"/>
              <a:chExt cx="2313709" cy="283953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616A5E-DF83-8ECF-AE83-AE34C64F7ACB}"/>
                  </a:ext>
                </a:extLst>
              </p:cNvPr>
              <p:cNvSpPr txBox="1"/>
              <p:nvPr/>
            </p:nvSpPr>
            <p:spPr>
              <a:xfrm>
                <a:off x="1213115" y="4499257"/>
                <a:ext cx="2313709" cy="2473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30000"/>
                  </a:lnSpc>
                  <a:defRPr sz="1400" kern="10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lvl1pPr>
              </a:lstStyle>
              <a:p>
                <a:pPr algn="ctr"/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담당 업무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수집 총괄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 DB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연결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주입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데이터 파이프라인 설계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(Spotify API</a:t>
                </a:r>
                <a:r>
                  <a:rPr lang="ko-KR" altLang="en-US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를 활용</a:t>
                </a:r>
                <a:r>
                  <a:rPr lang="en-US" altLang="ko-KR" sz="1200" dirty="0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) </a:t>
                </a:r>
                <a:endParaRPr lang="ko-KR" altLang="en-US" sz="1200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E083BD-8BCD-DAA6-50F2-2C7F7B24DB23}"/>
                  </a:ext>
                </a:extLst>
              </p:cNvPr>
              <p:cNvSpPr txBox="1"/>
              <p:nvPr/>
            </p:nvSpPr>
            <p:spPr>
              <a:xfrm>
                <a:off x="1594448" y="4132730"/>
                <a:ext cx="1551041" cy="546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lvl1pPr>
              </a:lstStyle>
              <a:p>
                <a:pPr algn="ctr"/>
                <a:r>
                  <a:rPr lang="ko-KR" altLang="en-US" dirty="0" err="1">
                    <a:solidFill>
                      <a:schemeClr val="accent5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강귀권</a:t>
                </a:r>
                <a:endParaRPr lang="ko-KR" altLang="en-US" dirty="0">
                  <a:solidFill>
                    <a:schemeClr val="accent5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42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531741" y="9006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FAC06F-E5B0-B427-21A6-4E514EA66E82}"/>
              </a:ext>
            </a:extLst>
          </p:cNvPr>
          <p:cNvGrpSpPr/>
          <p:nvPr/>
        </p:nvGrpSpPr>
        <p:grpSpPr>
          <a:xfrm>
            <a:off x="186809" y="1703324"/>
            <a:ext cx="2795540" cy="2533351"/>
            <a:chOff x="-441512" y="1147192"/>
            <a:chExt cx="3400425" cy="3371850"/>
          </a:xfrm>
        </p:grpSpPr>
        <p:sp>
          <p:nvSpPr>
            <p:cNvPr id="3" name="사각형: 둥근 모서리 4">
              <a:extLst>
                <a:ext uri="{FF2B5EF4-FFF2-40B4-BE49-F238E27FC236}">
                  <a16:creationId xmlns:a16="http://schemas.microsoft.com/office/drawing/2014/main" id="{7CA0CD4E-1987-C2F1-A3D7-BB6330440321}"/>
                </a:ext>
              </a:extLst>
            </p:cNvPr>
            <p:cNvSpPr/>
            <p:nvPr/>
          </p:nvSpPr>
          <p:spPr>
            <a:xfrm>
              <a:off x="-441512" y="1147192"/>
              <a:ext cx="3400425" cy="3371850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D899A924-4155-E311-AD27-628C3D39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425" y="2508829"/>
              <a:ext cx="700050" cy="700050"/>
            </a:xfrm>
            <a:prstGeom prst="rect">
              <a:avLst/>
            </a:prstGeom>
          </p:spPr>
        </p:pic>
        <p:pic>
          <p:nvPicPr>
            <p:cNvPr id="7" name="그림 6" descr="그래픽, 상징, 폰트, 로고이(가) 표시된 사진&#10;&#10;자동 생성된 설명">
              <a:extLst>
                <a:ext uri="{FF2B5EF4-FFF2-40B4-BE49-F238E27FC236}">
                  <a16:creationId xmlns:a16="http://schemas.microsoft.com/office/drawing/2014/main" id="{EC0ACB7B-CB30-F581-9360-132FE1BE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9" y="3372124"/>
              <a:ext cx="823950" cy="823950"/>
            </a:xfrm>
            <a:prstGeom prst="rect">
              <a:avLst/>
            </a:prstGeom>
          </p:spPr>
        </p:pic>
        <p:pic>
          <p:nvPicPr>
            <p:cNvPr id="8" name="그림 7" descr="로고, 그래픽, 상징, 텍스트이(가) 표시된 사진&#10;&#10;자동 생성된 설명">
              <a:extLst>
                <a:ext uri="{FF2B5EF4-FFF2-40B4-BE49-F238E27FC236}">
                  <a16:creationId xmlns:a16="http://schemas.microsoft.com/office/drawing/2014/main" id="{7112DD57-6FBB-52D7-C33C-CE7CDCE1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6887" y="2240929"/>
              <a:ext cx="1235850" cy="1235850"/>
            </a:xfrm>
            <a:prstGeom prst="rect">
              <a:avLst/>
            </a:prstGeom>
          </p:spPr>
        </p:pic>
        <p:pic>
          <p:nvPicPr>
            <p:cNvPr id="9" name="그림 8" descr="클립아트, 그래픽, 만화 영화, 창의성이(가) 표시된 사진&#10;&#10;자동 생성된 설명">
              <a:extLst>
                <a:ext uri="{FF2B5EF4-FFF2-40B4-BE49-F238E27FC236}">
                  <a16:creationId xmlns:a16="http://schemas.microsoft.com/office/drawing/2014/main" id="{91231CC9-D0E2-036A-8A92-840271294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068" y="3269171"/>
              <a:ext cx="1409700" cy="1067955"/>
            </a:xfrm>
            <a:prstGeom prst="rect">
              <a:avLst/>
            </a:prstGeom>
          </p:spPr>
        </p:pic>
        <p:pic>
          <p:nvPicPr>
            <p:cNvPr id="10" name="그림 9" descr="클립아트, 상징, 그래픽, 만화 영화이(가) 표시된 사진&#10;&#10;자동 생성된 설명">
              <a:extLst>
                <a:ext uri="{FF2B5EF4-FFF2-40B4-BE49-F238E27FC236}">
                  <a16:creationId xmlns:a16="http://schemas.microsoft.com/office/drawing/2014/main" id="{BB525AFE-DE1D-1F81-8FE9-56549C610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825" y="2394649"/>
              <a:ext cx="928410" cy="928410"/>
            </a:xfrm>
            <a:prstGeom prst="rect">
              <a:avLst/>
            </a:prstGeom>
          </p:spPr>
        </p:pic>
        <p:pic>
          <p:nvPicPr>
            <p:cNvPr id="11" name="그림 10" descr="그래픽, 상징, 보라색, 폰트이(가) 표시된 사진&#10;&#10;자동 생성된 설명">
              <a:extLst>
                <a:ext uri="{FF2B5EF4-FFF2-40B4-BE49-F238E27FC236}">
                  <a16:creationId xmlns:a16="http://schemas.microsoft.com/office/drawing/2014/main" id="{80B8C4CF-1564-53F2-E8B4-9653EDB9A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548" y="3476779"/>
              <a:ext cx="677688" cy="677688"/>
            </a:xfrm>
            <a:prstGeom prst="rect">
              <a:avLst/>
            </a:prstGeom>
          </p:spPr>
        </p:pic>
        <p:sp>
          <p:nvSpPr>
            <p:cNvPr id="14" name="사각형: 둥근 모서리 29">
              <a:extLst>
                <a:ext uri="{FF2B5EF4-FFF2-40B4-BE49-F238E27FC236}">
                  <a16:creationId xmlns:a16="http://schemas.microsoft.com/office/drawing/2014/main" id="{0E1631B1-D342-AB42-66E6-BAD55B6275EB}"/>
                </a:ext>
              </a:extLst>
            </p:cNvPr>
            <p:cNvSpPr/>
            <p:nvPr/>
          </p:nvSpPr>
          <p:spPr>
            <a:xfrm>
              <a:off x="60318" y="1418826"/>
              <a:ext cx="2286000" cy="685342"/>
            </a:xfrm>
            <a:prstGeom prst="roundRect">
              <a:avLst/>
            </a:prstGeom>
            <a:solidFill>
              <a:srgbClr val="CD0F4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라이브러리 </a:t>
              </a:r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/ </a:t>
              </a:r>
              <a:r>
                <a: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사용언어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5B344C6-E159-EE45-6569-078A991EB4C6}"/>
              </a:ext>
            </a:extLst>
          </p:cNvPr>
          <p:cNvGrpSpPr/>
          <p:nvPr/>
        </p:nvGrpSpPr>
        <p:grpSpPr>
          <a:xfrm>
            <a:off x="6046860" y="1665299"/>
            <a:ext cx="3052152" cy="2725387"/>
            <a:chOff x="7027352" y="1147192"/>
            <a:chExt cx="3702798" cy="3551283"/>
          </a:xfrm>
        </p:grpSpPr>
        <p:sp>
          <p:nvSpPr>
            <p:cNvPr id="5" name="사각형: 둥근 모서리 7">
              <a:extLst>
                <a:ext uri="{FF2B5EF4-FFF2-40B4-BE49-F238E27FC236}">
                  <a16:creationId xmlns:a16="http://schemas.microsoft.com/office/drawing/2014/main" id="{6601BA97-CA6C-4A4C-BBD7-3446DE7EBCC6}"/>
                </a:ext>
              </a:extLst>
            </p:cNvPr>
            <p:cNvSpPr/>
            <p:nvPr/>
          </p:nvSpPr>
          <p:spPr>
            <a:xfrm>
              <a:off x="7291200" y="1147192"/>
              <a:ext cx="3400426" cy="3371850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30">
              <a:extLst>
                <a:ext uri="{FF2B5EF4-FFF2-40B4-BE49-F238E27FC236}">
                  <a16:creationId xmlns:a16="http://schemas.microsoft.com/office/drawing/2014/main" id="{7AEE678C-8D06-8888-F516-D61228F3F309}"/>
                </a:ext>
              </a:extLst>
            </p:cNvPr>
            <p:cNvSpPr/>
            <p:nvPr/>
          </p:nvSpPr>
          <p:spPr>
            <a:xfrm>
              <a:off x="7868753" y="1458320"/>
              <a:ext cx="2286000" cy="685342"/>
            </a:xfrm>
            <a:prstGeom prst="roundRect">
              <a:avLst/>
            </a:prstGeom>
            <a:solidFill>
              <a:srgbClr val="CD0F4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Deploy / VM</a:t>
              </a:r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6" name="그림 15" descr="그래픽, 상징, 로고, 디자인이(가) 표시된 사진&#10;&#10;자동 생성된 설명">
              <a:extLst>
                <a:ext uri="{FF2B5EF4-FFF2-40B4-BE49-F238E27FC236}">
                  <a16:creationId xmlns:a16="http://schemas.microsoft.com/office/drawing/2014/main" id="{E9C26872-BC8B-AF3A-BB18-5A475698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857" y="2076962"/>
              <a:ext cx="2187792" cy="1504333"/>
            </a:xfrm>
            <a:prstGeom prst="rect">
              <a:avLst/>
            </a:prstGeom>
          </p:spPr>
        </p:pic>
        <p:pic>
          <p:nvPicPr>
            <p:cNvPr id="18" name="그림 17" descr="텍스트, 로고, 폰트, 상징이(가) 표시된 사진&#10;&#10;자동 생성된 설명">
              <a:extLst>
                <a:ext uri="{FF2B5EF4-FFF2-40B4-BE49-F238E27FC236}">
                  <a16:creationId xmlns:a16="http://schemas.microsoft.com/office/drawing/2014/main" id="{CF12A6B9-1D97-C40C-445E-A810A387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7352" y="2951217"/>
              <a:ext cx="3702798" cy="1747258"/>
            </a:xfrm>
            <a:prstGeom prst="rect">
              <a:avLst/>
            </a:prstGeom>
          </p:spPr>
        </p:pic>
        <p:pic>
          <p:nvPicPr>
            <p:cNvPr id="22" name="그림 21" descr="말, 포유류, 동물 피규어이(가) 표시된 사진&#10;&#10;자동 생성된 설명">
              <a:extLst>
                <a:ext uri="{FF2B5EF4-FFF2-40B4-BE49-F238E27FC236}">
                  <a16:creationId xmlns:a16="http://schemas.microsoft.com/office/drawing/2014/main" id="{3F53976F-6B1F-B86F-015F-D000EC79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40" y="2398595"/>
              <a:ext cx="1856819" cy="92840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0B265F-9653-83C1-F134-6308DF278243}"/>
              </a:ext>
            </a:extLst>
          </p:cNvPr>
          <p:cNvGrpSpPr/>
          <p:nvPr/>
        </p:nvGrpSpPr>
        <p:grpSpPr>
          <a:xfrm>
            <a:off x="3156585" y="1672226"/>
            <a:ext cx="2917588" cy="2571376"/>
            <a:chOff x="3501840" y="1147192"/>
            <a:chExt cx="3400425" cy="3371850"/>
          </a:xfrm>
        </p:grpSpPr>
        <p:sp>
          <p:nvSpPr>
            <p:cNvPr id="4" name="사각형: 둥근 모서리 6">
              <a:extLst>
                <a:ext uri="{FF2B5EF4-FFF2-40B4-BE49-F238E27FC236}">
                  <a16:creationId xmlns:a16="http://schemas.microsoft.com/office/drawing/2014/main" id="{14F9D225-1BB0-8C9A-C4D8-F72894C5138F}"/>
                </a:ext>
              </a:extLst>
            </p:cNvPr>
            <p:cNvSpPr/>
            <p:nvPr/>
          </p:nvSpPr>
          <p:spPr>
            <a:xfrm>
              <a:off x="3501840" y="1147192"/>
              <a:ext cx="3400425" cy="3371850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28">
              <a:extLst>
                <a:ext uri="{FF2B5EF4-FFF2-40B4-BE49-F238E27FC236}">
                  <a16:creationId xmlns:a16="http://schemas.microsoft.com/office/drawing/2014/main" id="{4E2C0217-A443-F0A8-F24C-8F4B7FCA904A}"/>
                </a:ext>
              </a:extLst>
            </p:cNvPr>
            <p:cNvSpPr/>
            <p:nvPr/>
          </p:nvSpPr>
          <p:spPr>
            <a:xfrm>
              <a:off x="4059052" y="1488166"/>
              <a:ext cx="2286000" cy="685341"/>
            </a:xfrm>
            <a:prstGeom prst="roundRect">
              <a:avLst/>
            </a:prstGeom>
            <a:solidFill>
              <a:srgbClr val="CD0F4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DB / Version Control</a:t>
              </a:r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CD6BB-D970-9467-6B07-333F301C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074" y="2748404"/>
              <a:ext cx="944211" cy="944211"/>
            </a:xfrm>
            <a:prstGeom prst="rect">
              <a:avLst/>
            </a:prstGeom>
          </p:spPr>
        </p:pic>
        <p:pic>
          <p:nvPicPr>
            <p:cNvPr id="20" name="그림 19" descr="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9CBAAD0E-5BDA-140F-0D69-26C91ABD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356" y="2816283"/>
              <a:ext cx="785192" cy="785192"/>
            </a:xfrm>
            <a:prstGeom prst="rect">
              <a:avLst/>
            </a:prstGeom>
          </p:spPr>
        </p:pic>
        <p:pic>
          <p:nvPicPr>
            <p:cNvPr id="21" name="그림 20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C9FD45E3-7A07-B436-D8C0-C75EDFD4B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864" y="2134051"/>
              <a:ext cx="1067618" cy="1067618"/>
            </a:xfrm>
            <a:prstGeom prst="rect">
              <a:avLst/>
            </a:prstGeom>
          </p:spPr>
        </p:pic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312D796-4679-EFD8-1F6C-997C9820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156" y="3398056"/>
              <a:ext cx="818001" cy="818001"/>
            </a:xfrm>
            <a:prstGeom prst="rect">
              <a:avLst/>
            </a:prstGeom>
          </p:spPr>
        </p:pic>
      </p:grpSp>
      <p:sp>
        <p:nvSpPr>
          <p:cNvPr id="30" name="Google Shape;187;p31">
            <a:extLst>
              <a:ext uri="{FF2B5EF4-FFF2-40B4-BE49-F238E27FC236}">
                <a16:creationId xmlns:a16="http://schemas.microsoft.com/office/drawing/2014/main" id="{E90EE5D3-C8E2-B37C-ABE0-EBFC3EDE7F57}"/>
              </a:ext>
            </a:extLst>
          </p:cNvPr>
          <p:cNvSpPr/>
          <p:nvPr/>
        </p:nvSpPr>
        <p:spPr>
          <a:xfrm>
            <a:off x="599371" y="401263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01.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개요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80" y="2626969"/>
            <a:ext cx="1015724" cy="670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l="13435" t="28818" r="29967" b="14584"/>
          <a:stretch/>
        </p:blipFill>
        <p:spPr>
          <a:xfrm rot="5400000">
            <a:off x="-933750" y="1390949"/>
            <a:ext cx="3955374" cy="11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001983" y="2297135"/>
            <a:ext cx="1833319" cy="973217"/>
          </a:xfrm>
          <a:prstGeom prst="rect">
            <a:avLst/>
          </a:prstGeom>
        </p:spPr>
        <p:txBody>
          <a:bodyPr>
            <a:prstTxWarp prst="textPlain">
              <a:avLst>
                <a:gd name="adj" fmla="val 50260"/>
              </a:avLst>
            </a:prstTxWarp>
          </a:bodyPr>
          <a:lstStyle/>
          <a:p>
            <a:pPr lvl="0" algn="ctr"/>
            <a:r>
              <a:rPr lang="ko-KR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설계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130386" y="2077171"/>
            <a:ext cx="1995045" cy="1413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r>
              <a:rPr lang="en" sz="80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endParaRPr sz="80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57200" y="3720663"/>
            <a:ext cx="11796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461688" y="3720675"/>
            <a:ext cx="1170600" cy="1417800"/>
          </a:xfrm>
          <a:prstGeom prst="rect">
            <a:avLst/>
          </a:prstGeom>
          <a:solidFill>
            <a:srgbClr val="0F0F0F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4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58029" y="694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Flow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0EAD16B-D085-EFA7-D176-9567E18A7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29" y="2141516"/>
            <a:ext cx="4013971" cy="2530547"/>
          </a:xfrm>
          <a:prstGeom prst="rect">
            <a:avLst/>
          </a:prstGeom>
        </p:spPr>
      </p:pic>
      <p:pic>
        <p:nvPicPr>
          <p:cNvPr id="13" name="그림 12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66D91F78-B1BA-D2BE-4405-A0D429F0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0942" y="1912067"/>
            <a:ext cx="4175379" cy="2759996"/>
          </a:xfrm>
          <a:prstGeom prst="rect">
            <a:avLst/>
          </a:prstGeom>
        </p:spPr>
      </p:pic>
      <p:sp>
        <p:nvSpPr>
          <p:cNvPr id="14" name="Google Shape;214;p34">
            <a:extLst>
              <a:ext uri="{FF2B5EF4-FFF2-40B4-BE49-F238E27FC236}">
                <a16:creationId xmlns:a16="http://schemas.microsoft.com/office/drawing/2014/main" id="{84FA6202-9BE0-A181-2B59-9C1B7828A6B5}"/>
              </a:ext>
            </a:extLst>
          </p:cNvPr>
          <p:cNvSpPr txBox="1">
            <a:spLocks/>
          </p:cNvSpPr>
          <p:nvPr/>
        </p:nvSpPr>
        <p:spPr>
          <a:xfrm>
            <a:off x="616242" y="1215720"/>
            <a:ext cx="19487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음악검색</a:t>
            </a:r>
            <a:endParaRPr 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Google Shape;214;p34">
            <a:extLst>
              <a:ext uri="{FF2B5EF4-FFF2-40B4-BE49-F238E27FC236}">
                <a16:creationId xmlns:a16="http://schemas.microsoft.com/office/drawing/2014/main" id="{A94828A5-D3A7-27D7-4B95-E2C973A69CD6}"/>
              </a:ext>
            </a:extLst>
          </p:cNvPr>
          <p:cNvSpPr txBox="1">
            <a:spLocks/>
          </p:cNvSpPr>
          <p:nvPr/>
        </p:nvSpPr>
        <p:spPr>
          <a:xfrm>
            <a:off x="4571998" y="1188502"/>
            <a:ext cx="22966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 SemiBold"/>
              <a:buNone/>
              <a:defRPr sz="2800" b="0" i="0" u="none" strike="noStrike" cap="none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추천시스템</a:t>
            </a:r>
            <a:endParaRPr 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설계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40270" y="7082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87;p31">
            <a:extLst>
              <a:ext uri="{FF2B5EF4-FFF2-40B4-BE49-F238E27FC236}">
                <a16:creationId xmlns:a16="http://schemas.microsoft.com/office/drawing/2014/main" id="{2308B440-59BC-2926-531F-68987D003B62}"/>
              </a:ext>
            </a:extLst>
          </p:cNvPr>
          <p:cNvSpPr/>
          <p:nvPr/>
        </p:nvSpPr>
        <p:spPr>
          <a:xfrm>
            <a:off x="558029" y="319554"/>
            <a:ext cx="1349388" cy="4280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0</a:t>
            </a:r>
            <a:r>
              <a:rPr lang="en-US" altLang="ko-KR" b="0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r>
              <a:rPr lang="en-US" altLang="ko-KR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  <a:r>
              <a:rPr lang="ko-KR" altLang="en-US" dirty="0">
                <a:gradFill>
                  <a:gsLst>
                    <a:gs pos="0">
                      <a:schemeClr val="l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설계</a:t>
            </a:r>
            <a:endParaRPr b="0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3"/>
                  </a:gs>
                </a:gsLst>
                <a:lin ang="2700006" scaled="0"/>
              </a:gra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17" y="1475509"/>
            <a:ext cx="5587382" cy="3508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6844525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Etiquette Meeting by Slidesgo">
  <a:themeElements>
    <a:clrScheme name="Simple Light">
      <a:dk1>
        <a:srgbClr val="0F0F0F"/>
      </a:dk1>
      <a:lt1>
        <a:srgbClr val="2A2A2A"/>
      </a:lt1>
      <a:dk2>
        <a:srgbClr val="FFFFFF"/>
      </a:dk2>
      <a:lt2>
        <a:srgbClr val="E377E8"/>
      </a:lt2>
      <a:accent1>
        <a:srgbClr val="8D50D4"/>
      </a:accent1>
      <a:accent2>
        <a:srgbClr val="6D68CE"/>
      </a:accent2>
      <a:accent3>
        <a:srgbClr val="5139E0"/>
      </a:accent3>
      <a:accent4>
        <a:srgbClr val="E6F88B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1248</Words>
  <Application>Microsoft Office PowerPoint</Application>
  <PresentationFormat>화면 슬라이드 쇼(16:9)</PresentationFormat>
  <Paragraphs>234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Raleway SemiBold</vt:lpstr>
      <vt:lpstr>Anaheim</vt:lpstr>
      <vt:lpstr>Pretendard</vt:lpstr>
      <vt:lpstr>맑은 고딕</vt:lpstr>
      <vt:lpstr>Quicksand SemiBold</vt:lpstr>
      <vt:lpstr>Quicksand</vt:lpstr>
      <vt:lpstr>Arial</vt:lpstr>
      <vt:lpstr>Times New Roman</vt:lpstr>
      <vt:lpstr>Nunito Light</vt:lpstr>
      <vt:lpstr>Raleway</vt:lpstr>
      <vt:lpstr>Business Etiquette Meeting by Slidesgo</vt:lpstr>
      <vt:lpstr>PowerPoint 프레젠테이션</vt:lpstr>
      <vt:lpstr>CONTENTS</vt:lpstr>
      <vt:lpstr>01.</vt:lpstr>
      <vt:lpstr>Objective</vt:lpstr>
      <vt:lpstr>PowerPoint 프레젠테이션</vt:lpstr>
      <vt:lpstr>Modules</vt:lpstr>
      <vt:lpstr>02.</vt:lpstr>
      <vt:lpstr>Event Flow</vt:lpstr>
      <vt:lpstr> System Architecture</vt:lpstr>
      <vt:lpstr>ERD</vt:lpstr>
      <vt:lpstr>03.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주요 UI 및 구현기능(메인)</vt:lpstr>
      <vt:lpstr>04.</vt:lpstr>
      <vt:lpstr>데이터분석</vt:lpstr>
      <vt:lpstr>데이터분석</vt:lpstr>
      <vt:lpstr>데이터분석 결과 해석</vt:lpstr>
      <vt:lpstr>데이터분석 결과 해석</vt:lpstr>
      <vt:lpstr>데이터분석 결과 개선 방안</vt:lpstr>
      <vt:lpstr>05.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hi</cp:lastModifiedBy>
  <cp:revision>65</cp:revision>
  <dcterms:modified xsi:type="dcterms:W3CDTF">2024-01-04T01:02:33Z</dcterms:modified>
</cp:coreProperties>
</file>